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7" r:id="rId12"/>
    <p:sldId id="288" r:id="rId13"/>
    <p:sldId id="289" r:id="rId14"/>
    <p:sldId id="290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ена" initials="Л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/>
    <p:restoredTop sz="95477"/>
  </p:normalViewPr>
  <p:slideViewPr>
    <p:cSldViewPr snapToGrid="0" snapToObjects="1">
      <p:cViewPr>
        <p:scale>
          <a:sx n="100" d="100"/>
          <a:sy n="100" d="100"/>
        </p:scale>
        <p:origin x="752" y="2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8140A-47DD-4586-A058-1FC66871B73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B8FA30-BD2F-4B2C-B7D1-098466516470}">
      <dgm:prSet/>
      <dgm:spPr/>
      <dgm:t>
        <a:bodyPr/>
        <a:lstStyle/>
        <a:p>
          <a:r>
            <a:rPr lang="uk-UA" b="1" noProof="0" dirty="0" err="1"/>
            <a:t>зем</a:t>
          </a:r>
          <a:r>
            <a:rPr lang="en-US" b="1" noProof="0" dirty="0"/>
            <a:t>’</a:t>
          </a:r>
          <a:r>
            <a:rPr lang="uk-UA" b="1" noProof="0" dirty="0" err="1"/>
            <a:t>яни</a:t>
          </a:r>
          <a:r>
            <a:rPr lang="uk-UA" b="1" noProof="0" dirty="0"/>
            <a:t> </a:t>
          </a:r>
          <a:r>
            <a:rPr lang="uk-UA" noProof="0" dirty="0"/>
            <a:t>— </a:t>
          </a:r>
        </a:p>
        <a:p>
          <a:r>
            <a:rPr lang="uk-UA" noProof="0" dirty="0"/>
            <a:t>дрібна шляхта, що володіла землею</a:t>
          </a:r>
        </a:p>
      </dgm:t>
    </dgm:pt>
    <dgm:pt modelId="{35ECC094-FB3E-4CCF-BDE0-8563B23411DE}" type="parTrans" cxnId="{C1090C7F-52B4-4A9F-B5CD-30F4777D0C93}">
      <dgm:prSet/>
      <dgm:spPr/>
      <dgm:t>
        <a:bodyPr/>
        <a:lstStyle/>
        <a:p>
          <a:endParaRPr lang="en-US"/>
        </a:p>
      </dgm:t>
    </dgm:pt>
    <dgm:pt modelId="{4222C301-EF7A-48CF-86F3-699A48AA383A}" type="sibTrans" cxnId="{C1090C7F-52B4-4A9F-B5CD-30F4777D0C93}">
      <dgm:prSet/>
      <dgm:spPr/>
      <dgm:t>
        <a:bodyPr/>
        <a:lstStyle/>
        <a:p>
          <a:endParaRPr lang="en-US"/>
        </a:p>
      </dgm:t>
    </dgm:pt>
    <dgm:pt modelId="{1DDFFA8C-1BD2-4642-A50C-54F4E79BB4A0}">
      <dgm:prSet/>
      <dgm:spPr/>
      <dgm:t>
        <a:bodyPr/>
        <a:lstStyle/>
        <a:p>
          <a:r>
            <a:rPr lang="uk-UA" b="1" noProof="0" dirty="0"/>
            <a:t>чиншовою </a:t>
          </a:r>
          <a:r>
            <a:rPr lang="uk-UA" b="0" noProof="0" dirty="0"/>
            <a:t>називали</a:t>
          </a:r>
          <a:r>
            <a:rPr lang="uk-UA" b="1" noProof="0" dirty="0"/>
            <a:t> </a:t>
          </a:r>
          <a:r>
            <a:rPr lang="uk-UA" noProof="0" dirty="0"/>
            <a:t>безземельну шляхту, бо чиншовики орендували землю у магнатів, сплачуючи </a:t>
          </a:r>
          <a:r>
            <a:rPr lang="uk-UA" b="1" noProof="0" dirty="0"/>
            <a:t>чинш</a:t>
          </a:r>
        </a:p>
      </dgm:t>
    </dgm:pt>
    <dgm:pt modelId="{B608127D-2C15-49DA-8E50-B3F40B407FCD}" type="parTrans" cxnId="{40031FA7-8B9A-4322-A624-B923D4576AAF}">
      <dgm:prSet/>
      <dgm:spPr/>
      <dgm:t>
        <a:bodyPr/>
        <a:lstStyle/>
        <a:p>
          <a:endParaRPr lang="en-US"/>
        </a:p>
      </dgm:t>
    </dgm:pt>
    <dgm:pt modelId="{C894A334-F319-40F1-9433-DA0455DC1729}" type="sibTrans" cxnId="{40031FA7-8B9A-4322-A624-B923D4576AAF}">
      <dgm:prSet/>
      <dgm:spPr/>
      <dgm:t>
        <a:bodyPr/>
        <a:lstStyle/>
        <a:p>
          <a:endParaRPr lang="en-US"/>
        </a:p>
      </dgm:t>
    </dgm:pt>
    <dgm:pt modelId="{48B228D1-169D-4F40-86D9-984305E1929F}">
      <dgm:prSet/>
      <dgm:spPr/>
      <dgm:t>
        <a:bodyPr/>
        <a:lstStyle/>
        <a:p>
          <a:r>
            <a:rPr lang="uk-UA" b="1" noProof="0" dirty="0"/>
            <a:t>голота</a:t>
          </a:r>
          <a:r>
            <a:rPr lang="uk-UA" noProof="0" dirty="0"/>
            <a:t> не мала ні землі, ні підданих, ні власного коня </a:t>
          </a:r>
        </a:p>
      </dgm:t>
    </dgm:pt>
    <dgm:pt modelId="{7368A6E9-71AA-4419-B215-E9B100F26AE6}" type="parTrans" cxnId="{6FC5E56E-5D18-4D14-98EA-62465E972F6E}">
      <dgm:prSet/>
      <dgm:spPr/>
      <dgm:t>
        <a:bodyPr/>
        <a:lstStyle/>
        <a:p>
          <a:endParaRPr lang="en-US"/>
        </a:p>
      </dgm:t>
    </dgm:pt>
    <dgm:pt modelId="{5D42645E-F239-43B1-B0FF-FA521638DEA3}" type="sibTrans" cxnId="{6FC5E56E-5D18-4D14-98EA-62465E972F6E}">
      <dgm:prSet/>
      <dgm:spPr/>
      <dgm:t>
        <a:bodyPr/>
        <a:lstStyle/>
        <a:p>
          <a:endParaRPr lang="en-US"/>
        </a:p>
      </dgm:t>
    </dgm:pt>
    <dgm:pt modelId="{5F2B6416-6871-47F3-BAD6-B4893ABCA3C1}">
      <dgm:prSet/>
      <dgm:spPr/>
      <dgm:t>
        <a:bodyPr/>
        <a:lstStyle/>
        <a:p>
          <a:r>
            <a:rPr lang="uk-UA" b="1" noProof="0" dirty="0"/>
            <a:t>панцирні бояри </a:t>
          </a:r>
          <a:r>
            <a:rPr lang="uk-UA" noProof="0" dirty="0"/>
            <a:t>займали найнижчу сходинку шляхетського стану </a:t>
          </a:r>
        </a:p>
      </dgm:t>
    </dgm:pt>
    <dgm:pt modelId="{B7F59544-11C3-4B0F-9122-2FFD09E8544E}" type="parTrans" cxnId="{5A51D749-EFB3-48A8-A3D7-B8092AD1393E}">
      <dgm:prSet/>
      <dgm:spPr/>
      <dgm:t>
        <a:bodyPr/>
        <a:lstStyle/>
        <a:p>
          <a:endParaRPr lang="en-US"/>
        </a:p>
      </dgm:t>
    </dgm:pt>
    <dgm:pt modelId="{0A39260D-B53F-4065-A284-C32B12A9C6B6}" type="sibTrans" cxnId="{5A51D749-EFB3-48A8-A3D7-B8092AD1393E}">
      <dgm:prSet/>
      <dgm:spPr/>
      <dgm:t>
        <a:bodyPr/>
        <a:lstStyle/>
        <a:p>
          <a:endParaRPr lang="en-US"/>
        </a:p>
      </dgm:t>
    </dgm:pt>
    <dgm:pt modelId="{2B5D6513-5A3C-6E48-9AA7-B4DEF3155194}" type="pres">
      <dgm:prSet presAssocID="{53D8140A-47DD-4586-A058-1FC66871B738}" presName="diagram" presStyleCnt="0">
        <dgm:presLayoutVars>
          <dgm:dir/>
          <dgm:resizeHandles val="exact"/>
        </dgm:presLayoutVars>
      </dgm:prSet>
      <dgm:spPr/>
    </dgm:pt>
    <dgm:pt modelId="{A01D94B9-F29E-B141-9039-1B142AD96F17}" type="pres">
      <dgm:prSet presAssocID="{E7B8FA30-BD2F-4B2C-B7D1-098466516470}" presName="node" presStyleLbl="node1" presStyleIdx="0" presStyleCnt="4">
        <dgm:presLayoutVars>
          <dgm:bulletEnabled val="1"/>
        </dgm:presLayoutVars>
      </dgm:prSet>
      <dgm:spPr/>
    </dgm:pt>
    <dgm:pt modelId="{E87F8AFE-E12F-8941-A3F9-D3CEF1B6730F}" type="pres">
      <dgm:prSet presAssocID="{4222C301-EF7A-48CF-86F3-699A48AA383A}" presName="sibTrans" presStyleCnt="0"/>
      <dgm:spPr/>
    </dgm:pt>
    <dgm:pt modelId="{14DCECF0-9670-9D4C-A4BB-18F2AAC86D0F}" type="pres">
      <dgm:prSet presAssocID="{1DDFFA8C-1BD2-4642-A50C-54F4E79BB4A0}" presName="node" presStyleLbl="node1" presStyleIdx="1" presStyleCnt="4">
        <dgm:presLayoutVars>
          <dgm:bulletEnabled val="1"/>
        </dgm:presLayoutVars>
      </dgm:prSet>
      <dgm:spPr/>
    </dgm:pt>
    <dgm:pt modelId="{87CBE663-EE8C-1F43-801F-82E2EBFF021C}" type="pres">
      <dgm:prSet presAssocID="{C894A334-F319-40F1-9433-DA0455DC1729}" presName="sibTrans" presStyleCnt="0"/>
      <dgm:spPr/>
    </dgm:pt>
    <dgm:pt modelId="{E213721F-001F-A548-BD8F-9D551FC595D6}" type="pres">
      <dgm:prSet presAssocID="{48B228D1-169D-4F40-86D9-984305E1929F}" presName="node" presStyleLbl="node1" presStyleIdx="2" presStyleCnt="4">
        <dgm:presLayoutVars>
          <dgm:bulletEnabled val="1"/>
        </dgm:presLayoutVars>
      </dgm:prSet>
      <dgm:spPr/>
    </dgm:pt>
    <dgm:pt modelId="{7ADE05CE-15E8-C84B-B29B-D1443CD21745}" type="pres">
      <dgm:prSet presAssocID="{5D42645E-F239-43B1-B0FF-FA521638DEA3}" presName="sibTrans" presStyleCnt="0"/>
      <dgm:spPr/>
    </dgm:pt>
    <dgm:pt modelId="{0AAE4D37-5575-D644-9273-C1C212820399}" type="pres">
      <dgm:prSet presAssocID="{5F2B6416-6871-47F3-BAD6-B4893ABCA3C1}" presName="node" presStyleLbl="node1" presStyleIdx="3" presStyleCnt="4">
        <dgm:presLayoutVars>
          <dgm:bulletEnabled val="1"/>
        </dgm:presLayoutVars>
      </dgm:prSet>
      <dgm:spPr/>
    </dgm:pt>
  </dgm:ptLst>
  <dgm:cxnLst>
    <dgm:cxn modelId="{F8FCE844-6851-C744-8F67-19FA4A5EA784}" type="presOf" srcId="{1DDFFA8C-1BD2-4642-A50C-54F4E79BB4A0}" destId="{14DCECF0-9670-9D4C-A4BB-18F2AAC86D0F}" srcOrd="0" destOrd="0" presId="urn:microsoft.com/office/officeart/2005/8/layout/default"/>
    <dgm:cxn modelId="{5A51D749-EFB3-48A8-A3D7-B8092AD1393E}" srcId="{53D8140A-47DD-4586-A058-1FC66871B738}" destId="{5F2B6416-6871-47F3-BAD6-B4893ABCA3C1}" srcOrd="3" destOrd="0" parTransId="{B7F59544-11C3-4B0F-9122-2FFD09E8544E}" sibTransId="{0A39260D-B53F-4065-A284-C32B12A9C6B6}"/>
    <dgm:cxn modelId="{0F30D852-1252-EB45-8CC5-122FF59CA5AF}" type="presOf" srcId="{48B228D1-169D-4F40-86D9-984305E1929F}" destId="{E213721F-001F-A548-BD8F-9D551FC595D6}" srcOrd="0" destOrd="0" presId="urn:microsoft.com/office/officeart/2005/8/layout/default"/>
    <dgm:cxn modelId="{37993858-1D9D-6D42-A53D-42ADF924E87D}" type="presOf" srcId="{5F2B6416-6871-47F3-BAD6-B4893ABCA3C1}" destId="{0AAE4D37-5575-D644-9273-C1C212820399}" srcOrd="0" destOrd="0" presId="urn:microsoft.com/office/officeart/2005/8/layout/default"/>
    <dgm:cxn modelId="{5020A35A-72A7-4D41-9579-1137B4497518}" type="presOf" srcId="{53D8140A-47DD-4586-A058-1FC66871B738}" destId="{2B5D6513-5A3C-6E48-9AA7-B4DEF3155194}" srcOrd="0" destOrd="0" presId="urn:microsoft.com/office/officeart/2005/8/layout/default"/>
    <dgm:cxn modelId="{6FC5E56E-5D18-4D14-98EA-62465E972F6E}" srcId="{53D8140A-47DD-4586-A058-1FC66871B738}" destId="{48B228D1-169D-4F40-86D9-984305E1929F}" srcOrd="2" destOrd="0" parTransId="{7368A6E9-71AA-4419-B215-E9B100F26AE6}" sibTransId="{5D42645E-F239-43B1-B0FF-FA521638DEA3}"/>
    <dgm:cxn modelId="{DEE8617D-7C83-5E42-815F-7A4B4A185346}" type="presOf" srcId="{E7B8FA30-BD2F-4B2C-B7D1-098466516470}" destId="{A01D94B9-F29E-B141-9039-1B142AD96F17}" srcOrd="0" destOrd="0" presId="urn:microsoft.com/office/officeart/2005/8/layout/default"/>
    <dgm:cxn modelId="{C1090C7F-52B4-4A9F-B5CD-30F4777D0C93}" srcId="{53D8140A-47DD-4586-A058-1FC66871B738}" destId="{E7B8FA30-BD2F-4B2C-B7D1-098466516470}" srcOrd="0" destOrd="0" parTransId="{35ECC094-FB3E-4CCF-BDE0-8563B23411DE}" sibTransId="{4222C301-EF7A-48CF-86F3-699A48AA383A}"/>
    <dgm:cxn modelId="{40031FA7-8B9A-4322-A624-B923D4576AAF}" srcId="{53D8140A-47DD-4586-A058-1FC66871B738}" destId="{1DDFFA8C-1BD2-4642-A50C-54F4E79BB4A0}" srcOrd="1" destOrd="0" parTransId="{B608127D-2C15-49DA-8E50-B3F40B407FCD}" sibTransId="{C894A334-F319-40F1-9433-DA0455DC1729}"/>
    <dgm:cxn modelId="{CB1CE76A-83AC-4445-B4D1-DF71B09C4334}" type="presParOf" srcId="{2B5D6513-5A3C-6E48-9AA7-B4DEF3155194}" destId="{A01D94B9-F29E-B141-9039-1B142AD96F17}" srcOrd="0" destOrd="0" presId="urn:microsoft.com/office/officeart/2005/8/layout/default"/>
    <dgm:cxn modelId="{504CE8C9-8894-5545-872D-88EDD9FACD54}" type="presParOf" srcId="{2B5D6513-5A3C-6E48-9AA7-B4DEF3155194}" destId="{E87F8AFE-E12F-8941-A3F9-D3CEF1B6730F}" srcOrd="1" destOrd="0" presId="urn:microsoft.com/office/officeart/2005/8/layout/default"/>
    <dgm:cxn modelId="{EE31E19A-6BCF-C146-9146-C0DD46BD6DA6}" type="presParOf" srcId="{2B5D6513-5A3C-6E48-9AA7-B4DEF3155194}" destId="{14DCECF0-9670-9D4C-A4BB-18F2AAC86D0F}" srcOrd="2" destOrd="0" presId="urn:microsoft.com/office/officeart/2005/8/layout/default"/>
    <dgm:cxn modelId="{A31D9531-0DE8-8746-B56F-3D2F75437CF4}" type="presParOf" srcId="{2B5D6513-5A3C-6E48-9AA7-B4DEF3155194}" destId="{87CBE663-EE8C-1F43-801F-82E2EBFF021C}" srcOrd="3" destOrd="0" presId="urn:microsoft.com/office/officeart/2005/8/layout/default"/>
    <dgm:cxn modelId="{F078B870-AFD5-8941-B764-0587542B3C28}" type="presParOf" srcId="{2B5D6513-5A3C-6E48-9AA7-B4DEF3155194}" destId="{E213721F-001F-A548-BD8F-9D551FC595D6}" srcOrd="4" destOrd="0" presId="urn:microsoft.com/office/officeart/2005/8/layout/default"/>
    <dgm:cxn modelId="{A602E6AA-8382-7F4F-9E81-6671285F2AEB}" type="presParOf" srcId="{2B5D6513-5A3C-6E48-9AA7-B4DEF3155194}" destId="{7ADE05CE-15E8-C84B-B29B-D1443CD21745}" srcOrd="5" destOrd="0" presId="urn:microsoft.com/office/officeart/2005/8/layout/default"/>
    <dgm:cxn modelId="{D2845164-9F10-DC49-A098-A947E01DF13A}" type="presParOf" srcId="{2B5D6513-5A3C-6E48-9AA7-B4DEF3155194}" destId="{0AAE4D37-5575-D644-9273-C1C21282039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056296-F497-4FE1-AE16-1302BC1924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913D98-BD74-41BF-B7F7-FAF2C6BFF35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1400" noProof="0" dirty="0"/>
            <a:t>становили майже 80 % населення</a:t>
          </a:r>
        </a:p>
      </dgm:t>
    </dgm:pt>
    <dgm:pt modelId="{5AA76293-2C92-4427-8F2C-BAB2B2E6848E}" type="parTrans" cxnId="{DDE54905-AAB2-4833-B66F-BC55B25A4151}">
      <dgm:prSet/>
      <dgm:spPr/>
      <dgm:t>
        <a:bodyPr/>
        <a:lstStyle/>
        <a:p>
          <a:endParaRPr lang="en-US"/>
        </a:p>
      </dgm:t>
    </dgm:pt>
    <dgm:pt modelId="{9DE439C4-B715-47ED-AAE7-0735E86C0210}" type="sibTrans" cxnId="{DDE54905-AAB2-4833-B66F-BC55B25A4151}">
      <dgm:prSet/>
      <dgm:spPr/>
      <dgm:t>
        <a:bodyPr/>
        <a:lstStyle/>
        <a:p>
          <a:endParaRPr lang="en-US"/>
        </a:p>
      </dgm:t>
    </dgm:pt>
    <dgm:pt modelId="{8D65415C-AAA1-45B1-904B-F23FEEE6BFE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1400" noProof="0" dirty="0"/>
            <a:t>члени сільської громади спільно користувалися пасовищами, лісами, озерами, ріками </a:t>
          </a:r>
        </a:p>
      </dgm:t>
    </dgm:pt>
    <dgm:pt modelId="{3505E416-A2F0-4392-945C-A168126CC93B}" type="parTrans" cxnId="{B9769FD0-F387-4DB0-8E80-6B08DCE14A17}">
      <dgm:prSet/>
      <dgm:spPr/>
      <dgm:t>
        <a:bodyPr/>
        <a:lstStyle/>
        <a:p>
          <a:endParaRPr lang="en-US"/>
        </a:p>
      </dgm:t>
    </dgm:pt>
    <dgm:pt modelId="{C3BE9265-530C-4BE8-BFA3-29C710E26BCE}" type="sibTrans" cxnId="{B9769FD0-F387-4DB0-8E80-6B08DCE14A17}">
      <dgm:prSet/>
      <dgm:spPr/>
      <dgm:t>
        <a:bodyPr/>
        <a:lstStyle/>
        <a:p>
          <a:endParaRPr lang="en-US"/>
        </a:p>
      </dgm:t>
    </dgm:pt>
    <dgm:pt modelId="{E035A9B7-8C9A-4355-AD7A-803C8B6BE92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1400" noProof="0" dirty="0"/>
            <a:t>орні землі розподіляли між дворищами, які об’єднували по кілька «димів» (дворів), тобто господарств окремих сімей</a:t>
          </a:r>
        </a:p>
      </dgm:t>
    </dgm:pt>
    <dgm:pt modelId="{138575CE-788F-4A5B-9E17-32272D8832C5}" type="parTrans" cxnId="{A2596C0B-C2FD-47AD-AAD5-7B89C416E685}">
      <dgm:prSet/>
      <dgm:spPr/>
      <dgm:t>
        <a:bodyPr/>
        <a:lstStyle/>
        <a:p>
          <a:endParaRPr lang="en-US"/>
        </a:p>
      </dgm:t>
    </dgm:pt>
    <dgm:pt modelId="{D3F0343E-6DEB-4955-93E3-729CE24DB7D6}" type="sibTrans" cxnId="{A2596C0B-C2FD-47AD-AAD5-7B89C416E685}">
      <dgm:prSet/>
      <dgm:spPr/>
      <dgm:t>
        <a:bodyPr/>
        <a:lstStyle/>
        <a:p>
          <a:endParaRPr lang="en-US"/>
        </a:p>
      </dgm:t>
    </dgm:pt>
    <dgm:pt modelId="{25748A35-7200-4F7C-A230-AD525DCDBD5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1400" noProof="0" dirty="0"/>
            <a:t>Селян умовно поділяли на </a:t>
          </a:r>
        </a:p>
        <a:p>
          <a:pPr>
            <a:spcAft>
              <a:spcPts val="0"/>
            </a:spcAft>
          </a:pPr>
          <a:r>
            <a:rPr lang="uk-UA" sz="1400" noProof="0" dirty="0"/>
            <a:t>«похожих» (особисто вільних) і </a:t>
          </a:r>
        </a:p>
        <a:p>
          <a:pPr>
            <a:spcAft>
              <a:spcPts val="0"/>
            </a:spcAft>
          </a:pPr>
          <a:r>
            <a:rPr lang="uk-UA" sz="1400" noProof="0" dirty="0"/>
            <a:t>«непохожих» (прикріплених до наділу)</a:t>
          </a:r>
        </a:p>
      </dgm:t>
    </dgm:pt>
    <dgm:pt modelId="{69345828-676C-4B36-BB8F-1F8C43A94829}" type="parTrans" cxnId="{865A9A39-7F98-4926-AD88-60F987C2B1B9}">
      <dgm:prSet/>
      <dgm:spPr/>
      <dgm:t>
        <a:bodyPr/>
        <a:lstStyle/>
        <a:p>
          <a:endParaRPr lang="en-US"/>
        </a:p>
      </dgm:t>
    </dgm:pt>
    <dgm:pt modelId="{FAAA6B82-8B67-45EC-B1B6-DB633B9C537B}" type="sibTrans" cxnId="{865A9A39-7F98-4926-AD88-60F987C2B1B9}">
      <dgm:prSet/>
      <dgm:spPr/>
      <dgm:t>
        <a:bodyPr/>
        <a:lstStyle/>
        <a:p>
          <a:endParaRPr lang="en-US"/>
        </a:p>
      </dgm:t>
    </dgm:pt>
    <dgm:pt modelId="{1FC4E876-92ED-8341-9BF0-F80A75296502}" type="pres">
      <dgm:prSet presAssocID="{36056296-F497-4FE1-AE16-1302BC1924C7}" presName="linear" presStyleCnt="0">
        <dgm:presLayoutVars>
          <dgm:animLvl val="lvl"/>
          <dgm:resizeHandles val="exact"/>
        </dgm:presLayoutVars>
      </dgm:prSet>
      <dgm:spPr/>
    </dgm:pt>
    <dgm:pt modelId="{83432500-FD52-F44A-B487-CB32F9925F43}" type="pres">
      <dgm:prSet presAssocID="{0D913D98-BD74-41BF-B7F7-FAF2C6BFF35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387AE4E-32CC-1543-9723-721D385FF3D3}" type="pres">
      <dgm:prSet presAssocID="{9DE439C4-B715-47ED-AAE7-0735E86C0210}" presName="spacer" presStyleCnt="0"/>
      <dgm:spPr/>
    </dgm:pt>
    <dgm:pt modelId="{797F2776-2E11-D34E-B828-5CF0A31150BD}" type="pres">
      <dgm:prSet presAssocID="{8D65415C-AAA1-45B1-904B-F23FEEE6BFE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AD41DD1-7F86-074B-9A3E-DE305DDA300E}" type="pres">
      <dgm:prSet presAssocID="{C3BE9265-530C-4BE8-BFA3-29C710E26BCE}" presName="spacer" presStyleCnt="0"/>
      <dgm:spPr/>
    </dgm:pt>
    <dgm:pt modelId="{0917A8EA-6CDC-6C43-B03A-D08D646D4025}" type="pres">
      <dgm:prSet presAssocID="{E035A9B7-8C9A-4355-AD7A-803C8B6BE92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EC81428-9E3B-4E44-B8F3-6F6BB35AF2D1}" type="pres">
      <dgm:prSet presAssocID="{D3F0343E-6DEB-4955-93E3-729CE24DB7D6}" presName="spacer" presStyleCnt="0"/>
      <dgm:spPr/>
    </dgm:pt>
    <dgm:pt modelId="{E71D39E0-2A6C-564B-8E43-3B3AF9724503}" type="pres">
      <dgm:prSet presAssocID="{25748A35-7200-4F7C-A230-AD525DCDBD5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4372005-E511-8145-AFDC-7ADE8B12C97D}" type="presOf" srcId="{0D913D98-BD74-41BF-B7F7-FAF2C6BFF35F}" destId="{83432500-FD52-F44A-B487-CB32F9925F43}" srcOrd="0" destOrd="0" presId="urn:microsoft.com/office/officeart/2005/8/layout/vList2"/>
    <dgm:cxn modelId="{DDE54905-AAB2-4833-B66F-BC55B25A4151}" srcId="{36056296-F497-4FE1-AE16-1302BC1924C7}" destId="{0D913D98-BD74-41BF-B7F7-FAF2C6BFF35F}" srcOrd="0" destOrd="0" parTransId="{5AA76293-2C92-4427-8F2C-BAB2B2E6848E}" sibTransId="{9DE439C4-B715-47ED-AAE7-0735E86C0210}"/>
    <dgm:cxn modelId="{A2596C0B-C2FD-47AD-AAD5-7B89C416E685}" srcId="{36056296-F497-4FE1-AE16-1302BC1924C7}" destId="{E035A9B7-8C9A-4355-AD7A-803C8B6BE924}" srcOrd="2" destOrd="0" parTransId="{138575CE-788F-4A5B-9E17-32272D8832C5}" sibTransId="{D3F0343E-6DEB-4955-93E3-729CE24DB7D6}"/>
    <dgm:cxn modelId="{865A9A39-7F98-4926-AD88-60F987C2B1B9}" srcId="{36056296-F497-4FE1-AE16-1302BC1924C7}" destId="{25748A35-7200-4F7C-A230-AD525DCDBD5D}" srcOrd="3" destOrd="0" parTransId="{69345828-676C-4B36-BB8F-1F8C43A94829}" sibTransId="{FAAA6B82-8B67-45EC-B1B6-DB633B9C537B}"/>
    <dgm:cxn modelId="{F37E1B3C-D7AB-674D-B2A6-ADF7BFDDB9BC}" type="presOf" srcId="{25748A35-7200-4F7C-A230-AD525DCDBD5D}" destId="{E71D39E0-2A6C-564B-8E43-3B3AF9724503}" srcOrd="0" destOrd="0" presId="urn:microsoft.com/office/officeart/2005/8/layout/vList2"/>
    <dgm:cxn modelId="{904E344C-1B96-F44F-98BA-7BA44B71748D}" type="presOf" srcId="{8D65415C-AAA1-45B1-904B-F23FEEE6BFE0}" destId="{797F2776-2E11-D34E-B828-5CF0A31150BD}" srcOrd="0" destOrd="0" presId="urn:microsoft.com/office/officeart/2005/8/layout/vList2"/>
    <dgm:cxn modelId="{96549466-0ACB-EE40-9244-745C19825B62}" type="presOf" srcId="{E035A9B7-8C9A-4355-AD7A-803C8B6BE924}" destId="{0917A8EA-6CDC-6C43-B03A-D08D646D4025}" srcOrd="0" destOrd="0" presId="urn:microsoft.com/office/officeart/2005/8/layout/vList2"/>
    <dgm:cxn modelId="{8BEADAC9-6BED-EC4A-921A-3954AD8E6439}" type="presOf" srcId="{36056296-F497-4FE1-AE16-1302BC1924C7}" destId="{1FC4E876-92ED-8341-9BF0-F80A75296502}" srcOrd="0" destOrd="0" presId="urn:microsoft.com/office/officeart/2005/8/layout/vList2"/>
    <dgm:cxn modelId="{B9769FD0-F387-4DB0-8E80-6B08DCE14A17}" srcId="{36056296-F497-4FE1-AE16-1302BC1924C7}" destId="{8D65415C-AAA1-45B1-904B-F23FEEE6BFE0}" srcOrd="1" destOrd="0" parTransId="{3505E416-A2F0-4392-945C-A168126CC93B}" sibTransId="{C3BE9265-530C-4BE8-BFA3-29C710E26BCE}"/>
    <dgm:cxn modelId="{4ED074DC-CD09-B342-A727-0C5D893305F0}" type="presParOf" srcId="{1FC4E876-92ED-8341-9BF0-F80A75296502}" destId="{83432500-FD52-F44A-B487-CB32F9925F43}" srcOrd="0" destOrd="0" presId="urn:microsoft.com/office/officeart/2005/8/layout/vList2"/>
    <dgm:cxn modelId="{80CEEE6F-EC41-3E4F-8464-42A6124C4ABA}" type="presParOf" srcId="{1FC4E876-92ED-8341-9BF0-F80A75296502}" destId="{A387AE4E-32CC-1543-9723-721D385FF3D3}" srcOrd="1" destOrd="0" presId="urn:microsoft.com/office/officeart/2005/8/layout/vList2"/>
    <dgm:cxn modelId="{F6A3013B-68B6-B744-9750-8DECDA3843E9}" type="presParOf" srcId="{1FC4E876-92ED-8341-9BF0-F80A75296502}" destId="{797F2776-2E11-D34E-B828-5CF0A31150BD}" srcOrd="2" destOrd="0" presId="urn:microsoft.com/office/officeart/2005/8/layout/vList2"/>
    <dgm:cxn modelId="{0D542339-F051-FD42-A64E-D0ED2EBE5B47}" type="presParOf" srcId="{1FC4E876-92ED-8341-9BF0-F80A75296502}" destId="{8AD41DD1-7F86-074B-9A3E-DE305DDA300E}" srcOrd="3" destOrd="0" presId="urn:microsoft.com/office/officeart/2005/8/layout/vList2"/>
    <dgm:cxn modelId="{247BAD63-27B6-1E4E-BF92-46B5D27803FE}" type="presParOf" srcId="{1FC4E876-92ED-8341-9BF0-F80A75296502}" destId="{0917A8EA-6CDC-6C43-B03A-D08D646D4025}" srcOrd="4" destOrd="0" presId="urn:microsoft.com/office/officeart/2005/8/layout/vList2"/>
    <dgm:cxn modelId="{796C4AF6-5076-B541-B6F9-B7C50E578824}" type="presParOf" srcId="{1FC4E876-92ED-8341-9BF0-F80A75296502}" destId="{EEC81428-9E3B-4E44-B8F3-6F6BB35AF2D1}" srcOrd="5" destOrd="0" presId="urn:microsoft.com/office/officeart/2005/8/layout/vList2"/>
    <dgm:cxn modelId="{36F105E2-C513-A04D-96E9-FC59F5D84929}" type="presParOf" srcId="{1FC4E876-92ED-8341-9BF0-F80A75296502}" destId="{E71D39E0-2A6C-564B-8E43-3B3AF972450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3F9CF1-0393-4006-8DE3-9E9561E8960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8EB294-5EEF-4B58-99EB-08C716385BC6}">
      <dgm:prSet/>
      <dgm:spPr/>
      <dgm:t>
        <a:bodyPr/>
        <a:lstStyle/>
        <a:p>
          <a:r>
            <a:rPr lang="uk-UA" b="1" dirty="0"/>
            <a:t>закріпачення</a:t>
          </a:r>
          <a:r>
            <a:rPr lang="uk-UA" dirty="0"/>
            <a:t> – </a:t>
          </a:r>
          <a:r>
            <a:rPr lang="uk-UA" i="1" dirty="0"/>
            <a:t>система суспільних відносин, яка встановлювала:</a:t>
          </a:r>
        </a:p>
        <a:p>
          <a:r>
            <a:rPr lang="uk-UA" i="1" dirty="0"/>
            <a:t>-залежність селянина від землевласника;</a:t>
          </a:r>
        </a:p>
        <a:p>
          <a:r>
            <a:rPr lang="uk-UA" i="1" dirty="0"/>
            <a:t>- прикріплення селянина до землі;</a:t>
          </a:r>
        </a:p>
        <a:p>
          <a:r>
            <a:rPr lang="uk-UA" i="1" dirty="0"/>
            <a:t>- право землевласника (пана) на працю та майно селянина;</a:t>
          </a:r>
        </a:p>
        <a:p>
          <a:r>
            <a:rPr lang="uk-UA" i="1" dirty="0"/>
            <a:t>- відробіток селянином панщини на користь землевласника</a:t>
          </a:r>
        </a:p>
      </dgm:t>
    </dgm:pt>
    <dgm:pt modelId="{E49D720D-7B2D-42CF-99FA-CA368605E7E4}" type="parTrans" cxnId="{CC9BD16E-030C-4B7D-96B6-567E9618EB0A}">
      <dgm:prSet/>
      <dgm:spPr/>
      <dgm:t>
        <a:bodyPr/>
        <a:lstStyle/>
        <a:p>
          <a:endParaRPr lang="en-US"/>
        </a:p>
      </dgm:t>
    </dgm:pt>
    <dgm:pt modelId="{D05C4EE5-EE8B-47EE-B8D1-E6C82D24D53A}" type="sibTrans" cxnId="{CC9BD16E-030C-4B7D-96B6-567E9618EB0A}">
      <dgm:prSet/>
      <dgm:spPr/>
      <dgm:t>
        <a:bodyPr/>
        <a:lstStyle/>
        <a:p>
          <a:endParaRPr lang="en-US"/>
        </a:p>
      </dgm:t>
    </dgm:pt>
    <dgm:pt modelId="{48A8C0AD-30ED-7A47-97AF-5E08CB1774C5}" type="pres">
      <dgm:prSet presAssocID="{203F9CF1-0393-4006-8DE3-9E9561E89600}" presName="linear" presStyleCnt="0">
        <dgm:presLayoutVars>
          <dgm:animLvl val="lvl"/>
          <dgm:resizeHandles val="exact"/>
        </dgm:presLayoutVars>
      </dgm:prSet>
      <dgm:spPr/>
    </dgm:pt>
    <dgm:pt modelId="{1D742E04-7708-374C-BD03-A2631660035C}" type="pres">
      <dgm:prSet presAssocID="{7B8EB294-5EEF-4B58-99EB-08C716385BC6}" presName="parentText" presStyleLbl="node1" presStyleIdx="0" presStyleCnt="1" custScaleY="69510">
        <dgm:presLayoutVars>
          <dgm:chMax val="0"/>
          <dgm:bulletEnabled val="1"/>
        </dgm:presLayoutVars>
      </dgm:prSet>
      <dgm:spPr/>
    </dgm:pt>
  </dgm:ptLst>
  <dgm:cxnLst>
    <dgm:cxn modelId="{BEE21D26-CB82-EA44-9CAE-098EF4233B54}" type="presOf" srcId="{203F9CF1-0393-4006-8DE3-9E9561E89600}" destId="{48A8C0AD-30ED-7A47-97AF-5E08CB1774C5}" srcOrd="0" destOrd="0" presId="urn:microsoft.com/office/officeart/2005/8/layout/vList2"/>
    <dgm:cxn modelId="{CC9BD16E-030C-4B7D-96B6-567E9618EB0A}" srcId="{203F9CF1-0393-4006-8DE3-9E9561E89600}" destId="{7B8EB294-5EEF-4B58-99EB-08C716385BC6}" srcOrd="0" destOrd="0" parTransId="{E49D720D-7B2D-42CF-99FA-CA368605E7E4}" sibTransId="{D05C4EE5-EE8B-47EE-B8D1-E6C82D24D53A}"/>
    <dgm:cxn modelId="{39E933E2-59FB-D94D-9A0A-D2D59EFB26E8}" type="presOf" srcId="{7B8EB294-5EEF-4B58-99EB-08C716385BC6}" destId="{1D742E04-7708-374C-BD03-A2631660035C}" srcOrd="0" destOrd="0" presId="urn:microsoft.com/office/officeart/2005/8/layout/vList2"/>
    <dgm:cxn modelId="{E1940144-B3BC-AA4C-8BA5-B22D30999ECD}" type="presParOf" srcId="{48A8C0AD-30ED-7A47-97AF-5E08CB1774C5}" destId="{1D742E04-7708-374C-BD03-A263166003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D94B9-F29E-B141-9039-1B142AD96F17}">
      <dsp:nvSpPr>
        <dsp:cNvPr id="0" name=""/>
        <dsp:cNvSpPr/>
      </dsp:nvSpPr>
      <dsp:spPr>
        <a:xfrm>
          <a:off x="996371" y="237"/>
          <a:ext cx="2783666" cy="1670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noProof="0" dirty="0" err="1"/>
            <a:t>зем</a:t>
          </a:r>
          <a:r>
            <a:rPr lang="en-US" sz="1900" b="1" kern="1200" noProof="0" dirty="0"/>
            <a:t>’</a:t>
          </a:r>
          <a:r>
            <a:rPr lang="uk-UA" sz="1900" b="1" kern="1200" noProof="0" dirty="0" err="1"/>
            <a:t>яни</a:t>
          </a:r>
          <a:r>
            <a:rPr lang="uk-UA" sz="1900" b="1" kern="1200" noProof="0" dirty="0"/>
            <a:t> </a:t>
          </a:r>
          <a:r>
            <a:rPr lang="uk-UA" sz="1900" kern="1200" noProof="0" dirty="0"/>
            <a:t>—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noProof="0" dirty="0"/>
            <a:t>дрібна шляхта, що володіла землею</a:t>
          </a:r>
        </a:p>
      </dsp:txBody>
      <dsp:txXfrm>
        <a:off x="996371" y="237"/>
        <a:ext cx="2783666" cy="1670200"/>
      </dsp:txXfrm>
    </dsp:sp>
    <dsp:sp modelId="{14DCECF0-9670-9D4C-A4BB-18F2AAC86D0F}">
      <dsp:nvSpPr>
        <dsp:cNvPr id="0" name=""/>
        <dsp:cNvSpPr/>
      </dsp:nvSpPr>
      <dsp:spPr>
        <a:xfrm>
          <a:off x="4058405" y="237"/>
          <a:ext cx="2783666" cy="1670200"/>
        </a:xfrm>
        <a:prstGeom prst="rect">
          <a:avLst/>
        </a:prstGeom>
        <a:solidFill>
          <a:schemeClr val="accent5">
            <a:hueOff val="785595"/>
            <a:satOff val="-3757"/>
            <a:lumOff val="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noProof="0" dirty="0"/>
            <a:t>чиншовою </a:t>
          </a:r>
          <a:r>
            <a:rPr lang="uk-UA" sz="1900" b="0" kern="1200" noProof="0" dirty="0"/>
            <a:t>називали</a:t>
          </a:r>
          <a:r>
            <a:rPr lang="uk-UA" sz="1900" b="1" kern="1200" noProof="0" dirty="0"/>
            <a:t> </a:t>
          </a:r>
          <a:r>
            <a:rPr lang="uk-UA" sz="1900" kern="1200" noProof="0" dirty="0"/>
            <a:t>безземельну шляхту, бо чиншовики орендували землю у магнатів, сплачуючи </a:t>
          </a:r>
          <a:r>
            <a:rPr lang="uk-UA" sz="1900" b="1" kern="1200" noProof="0" dirty="0"/>
            <a:t>чинш</a:t>
          </a:r>
        </a:p>
      </dsp:txBody>
      <dsp:txXfrm>
        <a:off x="4058405" y="237"/>
        <a:ext cx="2783666" cy="1670200"/>
      </dsp:txXfrm>
    </dsp:sp>
    <dsp:sp modelId="{E213721F-001F-A548-BD8F-9D551FC595D6}">
      <dsp:nvSpPr>
        <dsp:cNvPr id="0" name=""/>
        <dsp:cNvSpPr/>
      </dsp:nvSpPr>
      <dsp:spPr>
        <a:xfrm>
          <a:off x="7120438" y="237"/>
          <a:ext cx="2783666" cy="1670200"/>
        </a:xfrm>
        <a:prstGeom prst="rect">
          <a:avLst/>
        </a:prstGeom>
        <a:solidFill>
          <a:schemeClr val="accent5">
            <a:hueOff val="1571189"/>
            <a:satOff val="-7513"/>
            <a:lumOff val="8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noProof="0" dirty="0"/>
            <a:t>голота</a:t>
          </a:r>
          <a:r>
            <a:rPr lang="uk-UA" sz="1900" kern="1200" noProof="0" dirty="0"/>
            <a:t> не мала ні землі, ні підданих, ні власного коня </a:t>
          </a:r>
        </a:p>
      </dsp:txBody>
      <dsp:txXfrm>
        <a:off x="7120438" y="237"/>
        <a:ext cx="2783666" cy="1670200"/>
      </dsp:txXfrm>
    </dsp:sp>
    <dsp:sp modelId="{0AAE4D37-5575-D644-9273-C1C212820399}">
      <dsp:nvSpPr>
        <dsp:cNvPr id="0" name=""/>
        <dsp:cNvSpPr/>
      </dsp:nvSpPr>
      <dsp:spPr>
        <a:xfrm>
          <a:off x="4058405" y="1948804"/>
          <a:ext cx="2783666" cy="1670200"/>
        </a:xfrm>
        <a:prstGeom prst="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noProof="0" dirty="0"/>
            <a:t>панцирні бояри </a:t>
          </a:r>
          <a:r>
            <a:rPr lang="uk-UA" sz="1900" kern="1200" noProof="0" dirty="0"/>
            <a:t>займали найнижчу сходинку шляхетського стану </a:t>
          </a:r>
        </a:p>
      </dsp:txBody>
      <dsp:txXfrm>
        <a:off x="4058405" y="1948804"/>
        <a:ext cx="2783666" cy="1670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32500-FD52-F44A-B487-CB32F9925F43}">
      <dsp:nvSpPr>
        <dsp:cNvPr id="0" name=""/>
        <dsp:cNvSpPr/>
      </dsp:nvSpPr>
      <dsp:spPr>
        <a:xfrm>
          <a:off x="0" y="1245"/>
          <a:ext cx="3557016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noProof="0" dirty="0"/>
            <a:t>становили майже 80 % населення</a:t>
          </a:r>
        </a:p>
      </dsp:txBody>
      <dsp:txXfrm>
        <a:off x="41123" y="42368"/>
        <a:ext cx="3474770" cy="760154"/>
      </dsp:txXfrm>
    </dsp:sp>
    <dsp:sp modelId="{797F2776-2E11-D34E-B828-5CF0A31150BD}">
      <dsp:nvSpPr>
        <dsp:cNvPr id="0" name=""/>
        <dsp:cNvSpPr/>
      </dsp:nvSpPr>
      <dsp:spPr>
        <a:xfrm>
          <a:off x="0" y="973245"/>
          <a:ext cx="3557016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noProof="0" dirty="0"/>
            <a:t>члени сільської громади спільно користувалися пасовищами, лісами, озерами, ріками </a:t>
          </a:r>
        </a:p>
      </dsp:txBody>
      <dsp:txXfrm>
        <a:off x="41123" y="1014368"/>
        <a:ext cx="3474770" cy="760154"/>
      </dsp:txXfrm>
    </dsp:sp>
    <dsp:sp modelId="{0917A8EA-6CDC-6C43-B03A-D08D646D4025}">
      <dsp:nvSpPr>
        <dsp:cNvPr id="0" name=""/>
        <dsp:cNvSpPr/>
      </dsp:nvSpPr>
      <dsp:spPr>
        <a:xfrm>
          <a:off x="0" y="1945245"/>
          <a:ext cx="3557016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noProof="0" dirty="0"/>
            <a:t>орні землі розподіляли між дворищами, які об’єднували по кілька «димів» (дворів), тобто господарств окремих сімей</a:t>
          </a:r>
        </a:p>
      </dsp:txBody>
      <dsp:txXfrm>
        <a:off x="41123" y="1986368"/>
        <a:ext cx="3474770" cy="760154"/>
      </dsp:txXfrm>
    </dsp:sp>
    <dsp:sp modelId="{E71D39E0-2A6C-564B-8E43-3B3AF9724503}">
      <dsp:nvSpPr>
        <dsp:cNvPr id="0" name=""/>
        <dsp:cNvSpPr/>
      </dsp:nvSpPr>
      <dsp:spPr>
        <a:xfrm>
          <a:off x="0" y="2917245"/>
          <a:ext cx="3557016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noProof="0" dirty="0"/>
            <a:t>Селян умовно поділяли на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noProof="0" dirty="0"/>
            <a:t>«похожих» (особисто вільних) і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noProof="0" dirty="0"/>
            <a:t>«непохожих» (прикріплених до наділу)</a:t>
          </a:r>
        </a:p>
      </dsp:txBody>
      <dsp:txXfrm>
        <a:off x="41123" y="2958368"/>
        <a:ext cx="3474770" cy="760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42E04-7708-374C-BD03-A2631660035C}">
      <dsp:nvSpPr>
        <dsp:cNvPr id="0" name=""/>
        <dsp:cNvSpPr/>
      </dsp:nvSpPr>
      <dsp:spPr>
        <a:xfrm>
          <a:off x="0" y="91820"/>
          <a:ext cx="6582555" cy="49381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kern="1200" dirty="0"/>
            <a:t>закріпачення</a:t>
          </a:r>
          <a:r>
            <a:rPr lang="uk-UA" sz="2900" kern="1200" dirty="0"/>
            <a:t> – </a:t>
          </a:r>
          <a:r>
            <a:rPr lang="uk-UA" sz="2900" i="1" kern="1200" dirty="0"/>
            <a:t>система суспільних відносин, яка встановлювала: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i="1" kern="1200" dirty="0"/>
            <a:t>-залежність селянина від землевласника;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i="1" kern="1200" dirty="0"/>
            <a:t>- прикріплення селянина до землі;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i="1" kern="1200" dirty="0"/>
            <a:t>- право землевласника (пана) на працю та майно селянина;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i="1" kern="1200" dirty="0"/>
            <a:t>- відробіток селянином панщини на користь землевласника</a:t>
          </a:r>
        </a:p>
      </dsp:txBody>
      <dsp:txXfrm>
        <a:off x="241061" y="332881"/>
        <a:ext cx="6100433" cy="4456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2973A-F9A0-F545-8331-AA8933D29975}" type="datetimeFigureOut">
              <a:rPr lang="x-none" smtClean="0"/>
              <a:t>10.08.2021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5654C-3352-0A43-84E5-25CDA11CD7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88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EB32-6EB0-244D-AAE0-F7CBE53DC074}" type="datetime1">
              <a:rPr lang="ru-RU" smtClean="0"/>
              <a:t>10.08.2021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2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8A04-51B7-6644-82A8-5A4B3A33DBA1}" type="datetime1">
              <a:rPr lang="ru-RU" smtClean="0"/>
              <a:t>10.08.2021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4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7F16-E7D7-D949-A12D-60136D14348A}" type="datetime1">
              <a:rPr lang="ru-RU" smtClean="0"/>
              <a:t>10.08.2021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6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BA07-BC96-494D-B5DF-2CACD74A6EEA}" type="datetime1">
              <a:rPr lang="ru-RU" smtClean="0"/>
              <a:t>10.08.2021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5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70F9-5EA1-6A47-A1A7-2C27BAC78EEE}" type="datetime1">
              <a:rPr lang="ru-RU" smtClean="0"/>
              <a:t>10.08.2021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9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E6C4-FEA2-F54F-8560-4706CEDE3B34}" type="datetime1">
              <a:rPr lang="ru-RU" smtClean="0"/>
              <a:t>10.08.2021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uk-UA" dirty="0"/>
              <a:t>Літера ЛТД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4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623D-EE55-AF45-B2D4-20ED04460D25}" type="datetime1">
              <a:rPr lang="ru-RU" smtClean="0"/>
              <a:t>10.08.2021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5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D485-5DD8-CE44-B0F0-E887229FD31E}" type="datetime1">
              <a:rPr lang="ru-RU" smtClean="0"/>
              <a:t>10.08.2021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6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26ED-8B33-7749-9F36-66A4B0985F96}" type="datetime1">
              <a:rPr lang="ru-RU" smtClean="0"/>
              <a:t>10.08.2021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8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296D05A2-3A33-E54E-A8B7-D0A0345EB84D}" type="datetime1">
              <a:rPr lang="ru-RU" smtClean="0"/>
              <a:t>10.08.2021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© Літера ЛТД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4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53F237-BCAD-2F43-B7DC-ABCB7E05F32B}" type="datetime1">
              <a:rPr lang="ru-RU" smtClean="0"/>
              <a:t>10.08.2021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r>
              <a:rPr lang="ru-RU"/>
              <a:t>© Літера ЛТД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6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2E8549AD-DED7-9845-92FF-BC5D2B149CDF}" type="datetime1">
              <a:rPr lang="ru-RU" smtClean="0"/>
              <a:t>10.08.2021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© Літера ЛТД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25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tiff"/><Relationship Id="rId7" Type="http://schemas.openxmlformats.org/officeDocument/2006/relationships/diagramColors" Target="../diagrams/colors2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7">
            <a:extLst>
              <a:ext uri="{FF2B5EF4-FFF2-40B4-BE49-F238E27FC236}">
                <a16:creationId xmlns:a16="http://schemas.microsoft.com/office/drawing/2014/main" id="{2779F603-B669-4AD6-82F9-E09F7616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0D702-705F-F146-BBAA-8EB539930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5536780" cy="3566160"/>
          </a:xfrm>
        </p:spPr>
        <p:txBody>
          <a:bodyPr>
            <a:normAutofit/>
          </a:bodyPr>
          <a:lstStyle/>
          <a:p>
            <a:r>
              <a:rPr lang="x-none" sz="5000"/>
              <a:t>Соціальна структура суспільства </a:t>
            </a:r>
            <a:br>
              <a:rPr lang="x-none" sz="5000"/>
            </a:br>
            <a:r>
              <a:rPr lang="x-none" sz="5000"/>
              <a:t>в Україні </a:t>
            </a:r>
            <a:r>
              <a:rPr lang="en-US" sz="5000"/>
              <a:t>XVI </a:t>
            </a:r>
            <a:r>
              <a:rPr lang="uk-UA" sz="5000"/>
              <a:t>ст. </a:t>
            </a:r>
            <a:br>
              <a:rPr lang="uk-UA" sz="5000"/>
            </a:br>
            <a:r>
              <a:rPr lang="uk-UA" sz="5000"/>
              <a:t>Литовські статути</a:t>
            </a:r>
            <a:endParaRPr lang="x-none" sz="5000" dirty="0"/>
          </a:p>
        </p:txBody>
      </p:sp>
      <p:cxnSp>
        <p:nvCxnSpPr>
          <p:cNvPr id="35" name="Straight Connector 29">
            <a:extLst>
              <a:ext uri="{FF2B5EF4-FFF2-40B4-BE49-F238E27FC236}">
                <a16:creationId xmlns:a16="http://schemas.microsoft.com/office/drawing/2014/main" id="{7ABFD994-C2DC-4E7D-9411-C7FF7813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7660" y="4485132"/>
            <a:ext cx="5486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C0BCE021-27E7-4F03-8D03-A5D9C9A19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91" r="26370"/>
          <a:stretch/>
        </p:blipFill>
        <p:spPr>
          <a:xfrm>
            <a:off x="7624359" y="620720"/>
            <a:ext cx="3683854" cy="5086933"/>
          </a:xfrm>
          <a:prstGeom prst="rect">
            <a:avLst/>
          </a:prstGeom>
        </p:spPr>
      </p:pic>
      <p:sp>
        <p:nvSpPr>
          <p:cNvPr id="36" name="Rectangle 31">
            <a:extLst>
              <a:ext uri="{FF2B5EF4-FFF2-40B4-BE49-F238E27FC236}">
                <a16:creationId xmlns:a16="http://schemas.microsoft.com/office/drawing/2014/main" id="{596FA172-921E-4C46-94E3-3FC0695A7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BF8248-23E3-F04D-994E-6FFB45B2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3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80D1A-052C-894E-82A5-EC9FBEC6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786" y="516836"/>
            <a:ext cx="3100136" cy="1960234"/>
          </a:xfrm>
        </p:spPr>
        <p:txBody>
          <a:bodyPr>
            <a:normAutofit/>
          </a:bodyPr>
          <a:lstStyle/>
          <a:p>
            <a:r>
              <a:rPr lang="x-none" sz="4000">
                <a:solidFill>
                  <a:srgbClr val="595B78"/>
                </a:solidFill>
              </a:rPr>
              <a:t>Міське населення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A615B8-90B4-C542-B890-13AF034D2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8" y="757081"/>
            <a:ext cx="3583439" cy="53499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D3EE3C-E373-AB4F-AEEE-B2453C59E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639" y="848924"/>
            <a:ext cx="3583439" cy="5160152"/>
          </a:xfrm>
          <a:prstGeom prst="rect">
            <a:avLst/>
          </a:prstGeom>
        </p:spPr>
      </p:pic>
      <p:cxnSp>
        <p:nvCxnSpPr>
          <p:cNvPr id="31" name="Straight Connector 25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45961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B5FFAA-833F-3D4F-9FCB-334E6E76C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4786" y="2790855"/>
            <a:ext cx="3084844" cy="33117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sz="1600" dirty="0"/>
              <a:t>міська верхівка — патриціат (багаті представники аристократичних родів)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/>
              <a:t>поспільство/бюргери — середній, найчисленніший прошарок містян, які мали міські права (ремісники, крамарі)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/>
              <a:t>міська біднота/плебс</a:t>
            </a: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7A3E0404-86A9-40FA-8DB8-302414EE2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FD4A7A-04A5-784F-9A72-450D72BF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047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6210E-79F2-544D-B5FC-289B32E3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ru-RU" sz="4700"/>
              <a:t>Селяни</a:t>
            </a:r>
            <a:br>
              <a:rPr lang="ru-RU" sz="4700"/>
            </a:br>
            <a:endParaRPr lang="x-none" sz="4700"/>
          </a:p>
        </p:txBody>
      </p:sp>
      <p:cxnSp>
        <p:nvCxnSpPr>
          <p:cNvPr id="30" name="Straight Connector 24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985FD6-4A41-0046-9908-E8E61AA15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74" y="2108199"/>
            <a:ext cx="2653619" cy="37608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A8EFD8-1F16-D749-B223-2627A31AA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365" y="2108199"/>
            <a:ext cx="2477113" cy="3760873"/>
          </a:xfrm>
          <a:prstGeom prst="rect">
            <a:avLst/>
          </a:prstGeom>
        </p:spPr>
      </p:pic>
      <p:sp>
        <p:nvSpPr>
          <p:cNvPr id="31" name="Rectangle 26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EF415FD-F27E-421E-987B-CAEDBD078C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789136"/>
              </p:ext>
            </p:extLst>
          </p:nvPr>
        </p:nvGraphicFramePr>
        <p:xfrm>
          <a:off x="1097281" y="2108201"/>
          <a:ext cx="3557016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98E43B-73E5-B14E-A255-25C30214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24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8AAE0-A30C-5A46-9A1B-25BA2648A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x-none" sz="4000">
                <a:solidFill>
                  <a:srgbClr val="FFFFFF"/>
                </a:solidFill>
              </a:rPr>
              <a:t>Фільварок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F0ABDB-74C7-3E46-9608-1006D0B2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rgbClr val="FFFFFF"/>
                </a:solidFill>
              </a:rPr>
              <a:t>велике багатогалузеве господарство, де сировину не тільки виробляли, а й переробляли (на гуральнях, у чинбарнях, млинах тощо),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rgbClr val="FFFFFF"/>
                </a:solidFill>
              </a:rPr>
              <a:t>виготовляли продукцію на продаж</a:t>
            </a:r>
          </a:p>
          <a:p>
            <a:pPr marL="0" indent="0">
              <a:buNone/>
            </a:pPr>
            <a:endParaRPr lang="x-none">
              <a:solidFill>
                <a:srgbClr val="FFFFFF"/>
              </a:solidFill>
            </a:endParaRPr>
          </a:p>
        </p:txBody>
      </p:sp>
      <p:pic>
        <p:nvPicPr>
          <p:cNvPr id="7" name="Рисунок 6" descr="Изображение выглядит как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F7995258-CC1F-C748-A9F1-44071BF363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39" r="9694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5E1FD2-221B-2F42-9CF1-8EA2BAC39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10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27286-E026-8049-95D5-BD80BC119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x-none" sz="4300" b="1"/>
              <a:t>Поступове закріпачення</a:t>
            </a:r>
            <a:br>
              <a:rPr lang="uk-UA" sz="4300" b="1" dirty="0"/>
            </a:br>
            <a:endParaRPr lang="x-none" sz="43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1B3D4CA1-B699-4E64-836A-C88F6B3403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642155"/>
              </p:ext>
            </p:extLst>
          </p:nvPr>
        </p:nvGraphicFramePr>
        <p:xfrm>
          <a:off x="4976031" y="634947"/>
          <a:ext cx="6582555" cy="512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5C0121-F8A6-1144-9C8D-1F287DC4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05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71440-F640-014E-B2C7-2788AE6C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669197"/>
          </a:xfrm>
        </p:spPr>
        <p:txBody>
          <a:bodyPr>
            <a:noAutofit/>
          </a:bodyPr>
          <a:lstStyle/>
          <a:p>
            <a:br>
              <a:rPr lang="uk-UA" sz="4400" dirty="0"/>
            </a:br>
            <a:r>
              <a:rPr lang="x-none" sz="4400"/>
              <a:t>1588 р. </a:t>
            </a:r>
            <a:br>
              <a:rPr lang="uk-UA" sz="4400" dirty="0"/>
            </a:br>
            <a:r>
              <a:rPr lang="x-none" sz="4400"/>
              <a:t>Третій </a:t>
            </a:r>
            <a:r>
              <a:rPr lang="uk-UA" sz="4400" dirty="0"/>
              <a:t>л</a:t>
            </a:r>
            <a:r>
              <a:rPr lang="x-none" sz="4400"/>
              <a:t>итовський статут </a:t>
            </a:r>
            <a:br>
              <a:rPr lang="uk-UA" sz="4400" dirty="0"/>
            </a:br>
            <a:r>
              <a:rPr lang="x-none" sz="4400"/>
              <a:t>закріпачення </a:t>
            </a:r>
            <a:r>
              <a:rPr lang="x-none" sz="4400" dirty="0"/>
              <a:t>українського селянства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A12BED-73FF-3B48-8DFB-DBEC9B3D32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x-none" sz="2000" b="1"/>
              <a:t>Причин</a:t>
            </a:r>
            <a:r>
              <a:rPr lang="uk-UA" sz="2000" b="1" dirty="0"/>
              <a:t>а</a:t>
            </a:r>
            <a:endParaRPr lang="x-none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uk-UA" sz="2000" dirty="0"/>
              <a:t>розвиток міжнародної торгівлі й поширення фільваркової системи на українських теренах потребувало збільшення кількості робочої сили, роль якої виконували селяни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dirty="0"/>
              <a:t>виділення унаслідок Люблінської унії єдиного привілейованого прошарку суспільства — шляхти, яка мала необмежені права і привілеї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C63E81-BDEA-5644-9E9B-F0A0DAB0EA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x-none" b="1"/>
              <a:t>Наслід</a:t>
            </a:r>
            <a:r>
              <a:rPr lang="uk-UA" b="1" dirty="0" err="1"/>
              <a:t>ок</a:t>
            </a:r>
            <a:endParaRPr lang="x-none" b="1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польські пани мали право отримувати землі в усій Речі Посполитій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селян закріплено за панськими маєтками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селянам заборонено переходити на інше місце без дозволу пана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пани мали право розшукувати утікачів та карати їх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кріпаки мусили відробляти панщину в маєтку феодала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за панами закріплено право суду над селянами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утворився єдиний стан </a:t>
            </a:r>
            <a:r>
              <a:rPr lang="uk-UA"/>
              <a:t>селян-кріпаків — </a:t>
            </a:r>
            <a:r>
              <a:rPr lang="uk-UA" dirty="0"/>
              <a:t>закріпачених слуг урівнювали з іншими категоріями залежних селян</a:t>
            </a:r>
          </a:p>
          <a:p>
            <a:endParaRPr lang="x-none" b="1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A34276-9BA7-F542-8FEA-13870718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uk-UA"/>
              <a:t>Літера ЛТД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42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EEA790-4F43-4E15-9284-ADD0E417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F9FE9E-5162-49D5-8277-855E95837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-460"/>
            <a:ext cx="9144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A2B33A-3EE6-43A3-95DC-C5E4930E6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FA6F05-0B1F-6142-91B7-09A3E2A02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6" y="1689100"/>
            <a:ext cx="5672589" cy="2603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8F3524-D3B1-364F-9ECD-6C21FED41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880" y="1689100"/>
            <a:ext cx="4503420" cy="2578294"/>
          </a:xfrm>
          <a:prstGeom prst="rect">
            <a:avLst/>
          </a:prstGeom>
        </p:spPr>
      </p:pic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95EAB001-BBD1-9D4E-8B37-FEFD234A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5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6E53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9CAE7-EB04-F14F-B7D5-E2C1540D2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Становий поділ українського суспільства на початку </a:t>
            </a:r>
            <a:br>
              <a:rPr lang="en-US" sz="3700">
                <a:solidFill>
                  <a:srgbClr val="FFFFFF"/>
                </a:solidFill>
              </a:rPr>
            </a:br>
            <a:r>
              <a:rPr lang="en-US" sz="3700">
                <a:solidFill>
                  <a:srgbClr val="FFFFFF"/>
                </a:solidFill>
              </a:rPr>
              <a:t>XVI ст.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B6194C-F566-FB4A-9A98-CE587DFE9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335" y="1679658"/>
            <a:ext cx="6275667" cy="3498684"/>
          </a:xfrm>
          <a:prstGeom prst="rect">
            <a:avLst/>
          </a:prstGeom>
        </p:spPr>
      </p:pic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2024C1F3-9C93-D64C-8BF4-3F94F0205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4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C0F55-C63E-DF43-9F88-1F44B689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x-none" sz="4400">
                <a:solidFill>
                  <a:srgbClr val="FFFFFF"/>
                </a:solidFill>
              </a:rPr>
              <a:t>Становище шляхти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E9BB24-F45E-044D-AE93-B0297816F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1900" dirty="0"/>
              <a:t>держава визнавала представника шляхти вищим за містянина чи селянина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1900" dirty="0"/>
              <a:t>шляхтич користувався правом суду, тоді як його самого не можна було ув’язнити без суду і слідства, а судити його мали лише визначені станові суди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1900" dirty="0"/>
              <a:t>покарання за завдання шкоди </a:t>
            </a:r>
            <a:r>
              <a:rPr lang="uk-UA" sz="1900" dirty="0" err="1"/>
              <a:t>шляхтичеві</a:t>
            </a:r>
            <a:r>
              <a:rPr lang="uk-UA" sz="1900" dirty="0"/>
              <a:t> було найсуворішим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1900" dirty="0"/>
              <a:t>шляхта мала адміністративну та судову владу над підданими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1900" dirty="0"/>
              <a:t>шляхта отримувала у спадок землю та розпоряджалася нею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1900" dirty="0"/>
              <a:t>маєтки шляхти були звільнені від поборів, окрім грошового податку на підданих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1900" dirty="0"/>
              <a:t>шляхта обіймала державні посади різних рівнів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C8DBEF-4CD6-004C-9B94-0C6B88FD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7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E3132-3214-3E41-B01E-10FD7D7B1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x-none" sz="4400">
                <a:solidFill>
                  <a:srgbClr val="FFFFFF"/>
                </a:solidFill>
              </a:rPr>
              <a:t>Роль князів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uk-UA" sz="4400" dirty="0">
                <a:solidFill>
                  <a:srgbClr val="FFFFFF"/>
                </a:solidFill>
              </a:rPr>
              <a:t>і </a:t>
            </a:r>
            <a:r>
              <a:rPr lang="x-none" sz="4400">
                <a:solidFill>
                  <a:srgbClr val="FFFFFF"/>
                </a:solidFill>
              </a:rPr>
              <a:t>магнатів у тогочасному суспільстві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A5E7F0-D063-C948-B9FB-014686A34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2000" b="1" dirty="0"/>
              <a:t>магнати</a:t>
            </a:r>
            <a:r>
              <a:rPr lang="uk-UA" sz="2000" dirty="0"/>
              <a:t> (від </a:t>
            </a:r>
            <a:r>
              <a:rPr lang="uk-UA" sz="2000" dirty="0" err="1"/>
              <a:t>magnatus</a:t>
            </a:r>
            <a:r>
              <a:rPr lang="uk-UA" sz="2000" dirty="0"/>
              <a:t> — багата, знатна людина) — найвпливовіші землевласники, переважно князі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2000" dirty="0"/>
              <a:t>верхівку суспільної піраміди на українських землях у складі Великого князівства Литовського посідали князі, які належали до двох династій — Рюриковичів і </a:t>
            </a:r>
            <a:r>
              <a:rPr lang="uk-UA" sz="2000" dirty="0" err="1"/>
              <a:t>Гедиміновичів</a:t>
            </a:r>
            <a:r>
              <a:rPr lang="uk-UA" sz="2000" dirty="0"/>
              <a:t>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2000" dirty="0"/>
              <a:t>князі вступали на державну службу, зберігаючи свої князівства й отримуючи від держави в приватну власність та </a:t>
            </a:r>
            <a:r>
              <a:rPr lang="uk-UA" sz="2000" dirty="0" err="1"/>
              <a:t>пожиттєве</a:t>
            </a:r>
            <a:r>
              <a:rPr lang="uk-UA" sz="2000" dirty="0"/>
              <a:t> володіння великі земельні наділи (латифундії), перетворюючись на магнатів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2000" dirty="0"/>
              <a:t>найвпливовіші княжі роди — Острозькі, Вишневецькі, Корецькі, </a:t>
            </a:r>
            <a:r>
              <a:rPr lang="uk-UA" sz="2000" dirty="0" err="1"/>
              <a:t>Чорторийські</a:t>
            </a:r>
            <a:r>
              <a:rPr lang="uk-UA" sz="2000" dirty="0"/>
              <a:t>, Збаразькі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58E701-C2B2-814A-A785-5C241717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33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37E27-0535-C540-9FC7-68049BDA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6432434" cy="1450757"/>
          </a:xfrm>
        </p:spPr>
        <p:txBody>
          <a:bodyPr>
            <a:normAutofit/>
          </a:bodyPr>
          <a:lstStyle/>
          <a:p>
            <a:r>
              <a:rPr lang="x-none" sz="4700"/>
              <a:t>Василь-Костянтин Острозький (1526–1608)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819" y="2267421"/>
            <a:ext cx="62179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D70B3E-8171-4D26-8D20-A6DE96959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6432434" cy="3461658"/>
          </a:xfrm>
        </p:spPr>
        <p:txBody>
          <a:bodyPr>
            <a:normAutofit/>
          </a:bodyPr>
          <a:lstStyle/>
          <a:p>
            <a:r>
              <a:rPr lang="uk-UA" dirty="0"/>
              <a:t>від 1559 р. В.-К. Острозький був київським воєводою та володарем українського прикордоння</a:t>
            </a:r>
          </a:p>
          <a:p>
            <a:pPr>
              <a:spcAft>
                <a:spcPts val="1200"/>
              </a:spcAft>
            </a:pPr>
            <a:r>
              <a:rPr lang="uk-UA" dirty="0"/>
              <a:t>наприкінці XVI ст. – найбільший після короля землевласник Речі Посполитої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/>
              <a:t>після смерті польського короля Стефана Баторія (1586)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/>
              <a:t>В.-К. Острозький вважався одним із можливих претендентів на престол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79A9219-F8B4-CC4B-80D1-372CF6200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6"/>
          <a:stretch/>
        </p:blipFill>
        <p:spPr>
          <a:xfrm>
            <a:off x="7556686" y="640081"/>
            <a:ext cx="4001315" cy="53144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18F80B-2687-9B48-AE80-D48E47EC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5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2B6C9846-B5AB-4E52-988D-F7E5865C9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6F3D7E8E-8467-4198-87E0-ADC1B604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1E806-D180-B645-89F2-56BA9982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x-none" sz="4300">
                <a:solidFill>
                  <a:schemeClr val="bg1"/>
                </a:solidFill>
              </a:rPr>
              <a:t>Становище середньої та дрібної шляхти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F3433C3-22B9-419E-97FE-55B3D9A4FC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325939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E7FE62-850E-8B42-BAD6-0DD43C6E7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8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4BFD7-C22E-9440-89BA-6EEFD5071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6432434" cy="1450757"/>
          </a:xfrm>
        </p:spPr>
        <p:txBody>
          <a:bodyPr>
            <a:normAutofit/>
          </a:bodyPr>
          <a:lstStyle/>
          <a:p>
            <a:r>
              <a:rPr lang="uk-UA" dirty="0"/>
              <a:t>Литовські статути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819" y="2267421"/>
            <a:ext cx="62179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79E686-AAAE-6C4D-8B6C-E216E9560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6432434" cy="3461658"/>
          </a:xfrm>
        </p:spPr>
        <p:txBody>
          <a:bodyPr>
            <a:normAutofit/>
          </a:bodyPr>
          <a:lstStyle/>
          <a:p>
            <a:r>
              <a:rPr lang="uk-UA" b="1" dirty="0"/>
              <a:t>1529 р. </a:t>
            </a:r>
            <a:r>
              <a:rPr lang="uk-UA" dirty="0"/>
              <a:t>— Перший (або Старий) литовський статут. Згідно з ним шляхті було гарантовано, що її не можна карати без суду; землю шляхти не можна було відібрати «без вини»</a:t>
            </a:r>
          </a:p>
          <a:p>
            <a:r>
              <a:rPr lang="uk-UA" b="1" dirty="0"/>
              <a:t>1566 р</a:t>
            </a:r>
            <a:r>
              <a:rPr lang="uk-UA" dirty="0"/>
              <a:t>. — Другий литовський статут закріплював норму про зрівняння в правах нижчої ланки боярства-шляхти з </a:t>
            </a:r>
            <a:r>
              <a:rPr lang="uk-UA" dirty="0" err="1"/>
              <a:t>князівсько</a:t>
            </a:r>
            <a:r>
              <a:rPr lang="uk-UA" dirty="0"/>
              <a:t>-магнатською аристократичною верхівкою</a:t>
            </a:r>
          </a:p>
          <a:p>
            <a:r>
              <a:rPr lang="uk-UA" b="1" dirty="0"/>
              <a:t>1588 р</a:t>
            </a:r>
            <a:r>
              <a:rPr lang="uk-UA" dirty="0"/>
              <a:t>. — Третій литовський статут діяв на землях Київщини, Волині та Поділля аж до 1840 р. і юридично запровадив кріпосне право на Брацлавщині та у Придніпров’ї</a:t>
            </a:r>
          </a:p>
          <a:p>
            <a:endParaRPr lang="x-none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D76429-E215-9241-A74C-60BC78F4B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5991"/>
          <a:stretch/>
        </p:blipFill>
        <p:spPr>
          <a:xfrm>
            <a:off x="7556685" y="371857"/>
            <a:ext cx="4001315" cy="531440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0EB608-0EBA-8749-8D9A-E850ECAF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0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8403C-DD35-2B4A-B80E-874DAB4E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ru-RU" sz="4400" dirty="0">
                <a:solidFill>
                  <a:srgbClr val="FFFFFF"/>
                </a:solidFill>
              </a:rPr>
              <a:t>Становище духовенства</a:t>
            </a:r>
            <a:endParaRPr lang="x-none" sz="44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5141E2-B689-FE47-ADB5-F7601F8D6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sz="2200" dirty="0"/>
              <a:t>духовенство не підлягало світському суду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/>
              <a:t>вище духовенство (митрополит, єпископи, настоятелі монастирів) поповнювалося вихідцями з аристократичних родів і обіймало посади лише з волі литовських та польських володарів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/>
              <a:t>становище нижчого духовенства залежало від землевласників, на землях яких розташовувалася церковна парафія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b="1" dirty="0"/>
              <a:t>парафія</a:t>
            </a:r>
            <a:r>
              <a:rPr lang="uk-UA" sz="2200" dirty="0"/>
              <a:t> — нижча церковна адміністративна одиниця, територія, на якій живуть члени громади, </a:t>
            </a:r>
            <a:r>
              <a:rPr lang="uk-UA" sz="2200" dirty="0" err="1"/>
              <a:t>віряни</a:t>
            </a:r>
            <a:r>
              <a:rPr lang="uk-UA" sz="2200" dirty="0"/>
              <a:t> одному храму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AC5D8-D801-3546-9484-32A7B88B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4127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Bembo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761</Words>
  <Application>Microsoft Macintosh PowerPoint</Application>
  <PresentationFormat>Широкоэкранный</PresentationFormat>
  <Paragraphs>81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Nova Light</vt:lpstr>
      <vt:lpstr>Bembo</vt:lpstr>
      <vt:lpstr>Calibri</vt:lpstr>
      <vt:lpstr>RetrospectVTI</vt:lpstr>
      <vt:lpstr>Соціальна структура суспільства  в Україні XVI ст.  Литовські статути</vt:lpstr>
      <vt:lpstr>Презентация PowerPoint</vt:lpstr>
      <vt:lpstr>Становий поділ українського суспільства на початку  XVI ст.</vt:lpstr>
      <vt:lpstr>Становище шляхти</vt:lpstr>
      <vt:lpstr>Роль князів і магнатів у тогочасному суспільстві</vt:lpstr>
      <vt:lpstr>Василь-Костянтин Острозький (1526–1608)</vt:lpstr>
      <vt:lpstr>Становище середньої та дрібної шляхти</vt:lpstr>
      <vt:lpstr>Литовські статути</vt:lpstr>
      <vt:lpstr>Становище духовенства</vt:lpstr>
      <vt:lpstr>Міське населення</vt:lpstr>
      <vt:lpstr>Селяни </vt:lpstr>
      <vt:lpstr>Фільварок</vt:lpstr>
      <vt:lpstr>Поступове закріпачення </vt:lpstr>
      <vt:lpstr> 1588 р.  Третій литовський статут  закріпачення українського селянства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Соціальна структура суспільства  в Україні XVI ст.  Литовські статути</dc:title>
  <dc:creator>Antonina Makarevych</dc:creator>
  <cp:lastModifiedBy>Antonina Makarevych</cp:lastModifiedBy>
  <cp:revision>12</cp:revision>
  <dcterms:created xsi:type="dcterms:W3CDTF">2020-12-23T12:13:22Z</dcterms:created>
  <dcterms:modified xsi:type="dcterms:W3CDTF">2021-08-10T18:50:56Z</dcterms:modified>
</cp:coreProperties>
</file>